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108"/>
  </p:notesMasterIdLst>
  <p:sldIdLst>
    <p:sldId id="417" r:id="rId4"/>
    <p:sldId id="527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5" r:id="rId27"/>
    <p:sldId id="446" r:id="rId28"/>
    <p:sldId id="447" r:id="rId29"/>
    <p:sldId id="448" r:id="rId30"/>
    <p:sldId id="449" r:id="rId31"/>
    <p:sldId id="450" r:id="rId32"/>
    <p:sldId id="451" r:id="rId33"/>
    <p:sldId id="452" r:id="rId34"/>
    <p:sldId id="453" r:id="rId35"/>
    <p:sldId id="454" r:id="rId36"/>
    <p:sldId id="455" r:id="rId37"/>
    <p:sldId id="456" r:id="rId38"/>
    <p:sldId id="457" r:id="rId39"/>
    <p:sldId id="458" r:id="rId40"/>
    <p:sldId id="459" r:id="rId41"/>
    <p:sldId id="460" r:id="rId42"/>
    <p:sldId id="461" r:id="rId43"/>
    <p:sldId id="462" r:id="rId44"/>
    <p:sldId id="463" r:id="rId45"/>
    <p:sldId id="464" r:id="rId46"/>
    <p:sldId id="465" r:id="rId47"/>
    <p:sldId id="466" r:id="rId48"/>
    <p:sldId id="467" r:id="rId49"/>
    <p:sldId id="468" r:id="rId50"/>
    <p:sldId id="469" r:id="rId51"/>
    <p:sldId id="470" r:id="rId52"/>
    <p:sldId id="471" r:id="rId53"/>
    <p:sldId id="472" r:id="rId54"/>
    <p:sldId id="473" r:id="rId55"/>
    <p:sldId id="474" r:id="rId56"/>
    <p:sldId id="475" r:id="rId57"/>
    <p:sldId id="476" r:id="rId58"/>
    <p:sldId id="477" r:id="rId59"/>
    <p:sldId id="478" r:id="rId60"/>
    <p:sldId id="479" r:id="rId61"/>
    <p:sldId id="480" r:id="rId62"/>
    <p:sldId id="481" r:id="rId63"/>
    <p:sldId id="482" r:id="rId64"/>
    <p:sldId id="483" r:id="rId65"/>
    <p:sldId id="484" r:id="rId66"/>
    <p:sldId id="485" r:id="rId67"/>
    <p:sldId id="486" r:id="rId68"/>
    <p:sldId id="487" r:id="rId69"/>
    <p:sldId id="488" r:id="rId70"/>
    <p:sldId id="489" r:id="rId71"/>
    <p:sldId id="490" r:id="rId72"/>
    <p:sldId id="491" r:id="rId73"/>
    <p:sldId id="492" r:id="rId74"/>
    <p:sldId id="493" r:id="rId75"/>
    <p:sldId id="494" r:id="rId76"/>
    <p:sldId id="495" r:id="rId77"/>
    <p:sldId id="496" r:id="rId78"/>
    <p:sldId id="497" r:id="rId79"/>
    <p:sldId id="498" r:id="rId80"/>
    <p:sldId id="499" r:id="rId81"/>
    <p:sldId id="528" r:id="rId82"/>
    <p:sldId id="529" r:id="rId83"/>
    <p:sldId id="530" r:id="rId84"/>
    <p:sldId id="531" r:id="rId85"/>
    <p:sldId id="532" r:id="rId86"/>
    <p:sldId id="533" r:id="rId87"/>
    <p:sldId id="534" r:id="rId88"/>
    <p:sldId id="535" r:id="rId89"/>
    <p:sldId id="536" r:id="rId90"/>
    <p:sldId id="537" r:id="rId91"/>
    <p:sldId id="538" r:id="rId92"/>
    <p:sldId id="539" r:id="rId93"/>
    <p:sldId id="540" r:id="rId94"/>
    <p:sldId id="541" r:id="rId95"/>
    <p:sldId id="542" r:id="rId96"/>
    <p:sldId id="543" r:id="rId97"/>
    <p:sldId id="544" r:id="rId98"/>
    <p:sldId id="545" r:id="rId99"/>
    <p:sldId id="546" r:id="rId100"/>
    <p:sldId id="547" r:id="rId101"/>
    <p:sldId id="548" r:id="rId102"/>
    <p:sldId id="549" r:id="rId103"/>
    <p:sldId id="550" r:id="rId104"/>
    <p:sldId id="551" r:id="rId105"/>
    <p:sldId id="552" r:id="rId106"/>
    <p:sldId id="526" r:id="rId10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582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84" autoAdjust="0"/>
    <p:restoredTop sz="74215" autoAdjust="0"/>
  </p:normalViewPr>
  <p:slideViewPr>
    <p:cSldViewPr snapToGrid="0">
      <p:cViewPr varScale="1">
        <p:scale>
          <a:sx n="70" d="100"/>
          <a:sy n="70" d="100"/>
        </p:scale>
        <p:origin x="66" y="1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tableStyles" Target="tableStyles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presProps" Target="presProps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viewProps" Target="viewProps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EF63B-F69C-44C9-A28F-3F73B35BC9B6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4ED74-0D52-4FD6-8036-AECF7360E1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9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following</a:t>
            </a:r>
            <a:r>
              <a:rPr lang="en-US" baseline="0" dirty="0" smtClean="0"/>
              <a:t> slides can be used in place of the paper plates and counting cards described in the lesson plan. A great option for </a:t>
            </a:r>
            <a:r>
              <a:rPr lang="en-US" baseline="0" smtClean="0"/>
              <a:t>distance learning.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4ED74-0D52-4FD6-8036-AECF7360E1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01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Just because a geo-region doesn’t have a smiley</a:t>
            </a:r>
            <a:r>
              <a:rPr lang="en-US" baseline="0" dirty="0" smtClean="0"/>
              <a:t> face, that does NOT mean there are no people living there. It simply means there are not yet 250 million people in that region.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B4D031-B586-4150-8563-496DA4918D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599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4ED74-0D52-4FD6-8036-AECF7360E12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73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B4D031-B586-4150-8563-496DA4918D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01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STOP –</a:t>
            </a:r>
            <a:r>
              <a:rPr lang="en-US" baseline="0" dirty="0" smtClean="0"/>
              <a:t> This slide represents the Earth’s population today.</a:t>
            </a:r>
          </a:p>
          <a:p>
            <a:r>
              <a:rPr lang="en-US" dirty="0" smtClean="0"/>
              <a:t>Which region is the most populated?</a:t>
            </a:r>
            <a:r>
              <a:rPr lang="en-US" baseline="0" dirty="0" smtClean="0"/>
              <a:t> What is the population of each region? Which region has seen the most change since 1800? What region do you think will see the most change in the coming decades?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4ED74-0D52-4FD6-8036-AECF7360E12D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2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future growth is expected in sub Saharan</a:t>
            </a:r>
            <a:r>
              <a:rPr lang="en-US" baseline="0" dirty="0" smtClean="0"/>
              <a:t> Africa.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factors contribute to a high population growth rate?</a:t>
            </a:r>
          </a:p>
          <a:p>
            <a:endParaRPr lang="en-US" baseline="0" dirty="0" smtClean="0"/>
          </a:p>
          <a:p>
            <a:r>
              <a:rPr lang="en-US" dirty="0" smtClean="0"/>
              <a:t>Of the </a:t>
            </a:r>
            <a:r>
              <a:rPr lang="en-US" dirty="0" smtClean="0"/>
              <a:t>47 </a:t>
            </a:r>
            <a:r>
              <a:rPr lang="en-US" dirty="0" smtClean="0"/>
              <a:t>countries that the UN categorizes as “least developed,” </a:t>
            </a:r>
            <a:r>
              <a:rPr lang="en-US" dirty="0" smtClean="0"/>
              <a:t>33 </a:t>
            </a:r>
            <a:r>
              <a:rPr lang="en-US" dirty="0" smtClean="0"/>
              <a:t>of them are in Africa.</a:t>
            </a:r>
            <a:r>
              <a:rPr lang="en-US" baseline="0" dirty="0" smtClean="0"/>
              <a:t> Least developed countries already face issues related </a:t>
            </a:r>
            <a:r>
              <a:rPr lang="en-US" dirty="0" smtClean="0"/>
              <a:t>poverty, economic vulnerability, and low levels of nutrition, education, adult literacy, and health. What are some of the challenges for these countries experiencing the greatest future population growth?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B4D031-B586-4150-8563-496DA4918D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895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856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9E2A62-1983-43A1-A163-D8AA46534C80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65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8F3E3B-34E3-4345-B2A1-994B83598A9C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098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816C96-82A1-4D77-8ADA-627AC6FE3D65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42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102C1E-28F2-47E9-802D-339E64E2F920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118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71A48-F18A-45B3-BC05-1E27DA3F88AF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743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747F8-9654-4282-85D2-65F41AAE7A75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795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B6E300-0A13-4A81-945A-7333C271A069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8171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671962-1EA4-46E7-BCB0-F36CE46D1A59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549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582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58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56" name="Google Shape;56;p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57" name="Google Shape;57;p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3106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232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7019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8591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358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31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8056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136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8255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65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Content with Ca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76" name="Google Shape;76;p9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77" name="Google Shape;77;p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455F5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F51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55F51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40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80" name="Google Shape;80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81" name="Google Shape;81;p10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0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  <p:txBody>
          <a:bodyPr spcFirstLastPara="1" wrap="square" lIns="457200" tIns="457200" rIns="0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85" name="Google Shape;85;p1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86" name="Google Shape;86;p1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257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1" name="Google Shape;91;p1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2" name="Google Shape;92;p1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201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 Title and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95" name="Google Shape;95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 rot="5400000">
            <a:off x="7159401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 rot="5400000">
            <a:off x="1825401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9" name="Google Shape;99;p1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00" name="Google Shape;100;p1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418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069CB8-F204-4D06-B913-C5A26A89888A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53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BB376-B19C-488D-ABEB-03C7E6E9E3E0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9637A9-119A-49DA-BD12-AAC58B377D80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774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6F077B-A50F-4D64-8574-E2D6A98A5553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91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50"/>
                <a:buFont typeface="Calibri"/>
                <a:buNone/>
                <a:tabLst/>
                <a:defRPr/>
              </a:pPr>
              <a:t>‹#›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cxnSp>
        <p:nvCxnSpPr>
          <p:cNvPr id="17" name="Google Shape;17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83139818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8" r:id="rId3"/>
    <p:sldLayoutId id="2147483669" r:id="rId4"/>
    <p:sldLayoutId id="2147483670" r:id="rId5"/>
    <p:sldLayoutId id="2147483671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C5B261-8843-42D1-AAFC-05E20E2D9B9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37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7FC7F-7DF8-434F-9E06-2A3F22A8B1E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767E-68DF-4928-9CD1-8C1E7A1B8B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3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Grow From Here?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has earth’s population size changed since 1800 and how is it expected to change in the future?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8764" y="5729130"/>
            <a:ext cx="3880334" cy="32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1821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9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2091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02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2094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7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2097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9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2100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894" y="23491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02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251440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 total </a:t>
            </a: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population of the world? Of each region?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region of the world is expected to grow </a:t>
            </a: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most between now and 2100? Why?</a:t>
            </a: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	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450163"/>
              </p:ext>
            </p:extLst>
          </p:nvPr>
        </p:nvGraphicFramePr>
        <p:xfrm>
          <a:off x="1424381" y="3815285"/>
          <a:ext cx="9496167" cy="2053809"/>
        </p:xfrm>
        <a:graphic>
          <a:graphicData uri="http://schemas.openxmlformats.org/drawingml/2006/table">
            <a:tbl>
              <a:tblPr firstRow="1"/>
              <a:tblGrid>
                <a:gridCol w="1585199">
                  <a:extLst>
                    <a:ext uri="{9D8B030D-6E8A-4147-A177-3AD203B41FA5}">
                      <a16:colId xmlns:a16="http://schemas.microsoft.com/office/drawing/2014/main" val="2439667543"/>
                    </a:ext>
                  </a:extLst>
                </a:gridCol>
                <a:gridCol w="3939860">
                  <a:extLst>
                    <a:ext uri="{9D8B030D-6E8A-4147-A177-3AD203B41FA5}">
                      <a16:colId xmlns:a16="http://schemas.microsoft.com/office/drawing/2014/main" val="3989255952"/>
                    </a:ext>
                  </a:extLst>
                </a:gridCol>
                <a:gridCol w="3971108">
                  <a:extLst>
                    <a:ext uri="{9D8B030D-6E8A-4147-A177-3AD203B41FA5}">
                      <a16:colId xmlns:a16="http://schemas.microsoft.com/office/drawing/2014/main" val="2710991768"/>
                    </a:ext>
                  </a:extLst>
                </a:gridCol>
              </a:tblGrid>
              <a:tr h="57809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2022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1" i="0" u="none" strike="noStrike" cap="none">
                          <a:solidFill>
                            <a:schemeClr val="lt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2100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9355337"/>
                  </a:ext>
                </a:extLst>
              </a:tr>
              <a:tr h="73785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Asia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19 smiley</a:t>
                      </a:r>
                      <a:r>
                        <a:rPr lang="en-US" sz="2400" baseline="0" dirty="0" smtClean="0"/>
                        <a:t> faces </a:t>
                      </a:r>
                      <a:r>
                        <a:rPr lang="en-US" sz="2400" dirty="0" smtClean="0"/>
                        <a:t>(4.75 billion)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20 smiley faces (5 billion)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270688"/>
                  </a:ext>
                </a:extLst>
              </a:tr>
              <a:tr h="73785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Africa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6 </a:t>
                      </a:r>
                      <a:r>
                        <a:rPr lang="en-US" sz="2400" dirty="0" smtClean="0"/>
                        <a:t>smiley faces (</a:t>
                      </a:r>
                      <a:r>
                        <a:rPr lang="en-US" sz="2400" dirty="0" smtClean="0"/>
                        <a:t>1.5 </a:t>
                      </a:r>
                      <a:r>
                        <a:rPr lang="en-US" sz="2400" dirty="0" smtClean="0"/>
                        <a:t>billion)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dk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r>
                        <a:rPr lang="en-US" sz="2400" dirty="0" smtClean="0"/>
                        <a:t>17 smiley faces (4.25 billion)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8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00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1824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0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1827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1830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7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1833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46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1836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86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1839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1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1842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1845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63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1848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6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simulation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2827655"/>
          </a:xfrm>
        </p:spPr>
        <p:txBody>
          <a:bodyPr>
            <a:noAutofit/>
          </a:bodyPr>
          <a:lstStyle/>
          <a:p>
            <a:r>
              <a:rPr lang="en-US" sz="2800" dirty="0" smtClean="0"/>
              <a:t>We’ll be traveling through time over a 300-year span – starting in 1800, advancing to today, and then 80 years into the future to 2100.</a:t>
            </a:r>
          </a:p>
          <a:p>
            <a:r>
              <a:rPr lang="en-US" sz="2800" dirty="0" smtClean="0"/>
              <a:t>Each of the following slides takes us 3 years further into the future.</a:t>
            </a:r>
          </a:p>
          <a:p>
            <a:r>
              <a:rPr lang="en-US" sz="2800" dirty="0" smtClean="0"/>
              <a:t>As we move through time, we’ll watch the population of Earth’s five major geo-regions change.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9591" y="4730960"/>
            <a:ext cx="30934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Circles represent the </a:t>
            </a:r>
            <a:b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world’s geo-regions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095342" y="4464383"/>
            <a:ext cx="1654193" cy="164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6874" y="4464383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625" y="5034504"/>
            <a:ext cx="532943" cy="53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89910" y="4727845"/>
            <a:ext cx="32802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Smiley faces represent human population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42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1851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97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1854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34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1857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30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1860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41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1863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1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1866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9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1869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84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1872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86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1875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437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1878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49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721" y="3617292"/>
            <a:ext cx="532943" cy="53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402121" y="3627015"/>
            <a:ext cx="25531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250 million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people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40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1881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06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1884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14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1887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427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1890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1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1893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38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1896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059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1899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8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1902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6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1905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6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1908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8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36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1911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4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1914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5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1917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59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56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7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335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1929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23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1932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86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1935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49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1938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08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1941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940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1944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48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1947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0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1950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63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1953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882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1956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2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1959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4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1962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9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1965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1968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1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6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1971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4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1974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32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1977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36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1980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401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1983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11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1986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3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1989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40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1992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57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1995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7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1998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75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1812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0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971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7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30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2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519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87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090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57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0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99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1815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85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2031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25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2034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48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2037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80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2040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2043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14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2046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84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2049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3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2052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33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2055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9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2058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0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1818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05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2061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0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2064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8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2067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18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2070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92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2073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8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2076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2079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53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2082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7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2085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8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0838" y="101600"/>
            <a:ext cx="3434166" cy="3417455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644085" y="3329704"/>
            <a:ext cx="3434166" cy="3417455"/>
          </a:xfrm>
          <a:prstGeom prst="ellipse">
            <a:avLst/>
          </a:prstGeom>
          <a:noFill/>
          <a:ln w="76200">
            <a:solidFill>
              <a:srgbClr val="8458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34913" y="3348178"/>
            <a:ext cx="3434166" cy="3417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359565" y="120072"/>
            <a:ext cx="3434166" cy="3417455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08292" y="101600"/>
            <a:ext cx="3434166" cy="341745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6691" y="267854"/>
            <a:ext cx="2142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98364" y="157018"/>
            <a:ext cx="90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7736" y="267854"/>
            <a:ext cx="1497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 America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710" y="365436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789" y="507473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253" y="531936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086" y="599266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326" y="514834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78" y="554273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141" y="611631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25" y="57261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1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824" y="353105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12" y="422701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378" y="43885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787" y="394622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33" y="460649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124" y="499766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268" y="537492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153" y="5725140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03" y="479043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872" y="439410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711" y="43166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2861" y="20403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116" y="171511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205" y="45938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940" y="273744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180" y="159885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683" y="138705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79" y="102366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85" y="19154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38" y="1415037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957" y="430005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78" y="5803344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97" y="472438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1" y="106129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636" y="5487496"/>
            <a:ext cx="2194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2087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07505" y="3472932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Asia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97" y="341751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582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8458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468" y="90836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62" y="2123193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636" y="2776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461" y="1048125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41" y="2159708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797" y="307249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732" y="164576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72" y="1517541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781" y="2183342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cbliese\AppData\Local\Microsoft\Windows\Temporary Internet Files\Content.IE5\ELLLY35R\MC9004231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27" y="757196"/>
            <a:ext cx="532942" cy="5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52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1179</Words>
  <Application>Microsoft Office PowerPoint</Application>
  <PresentationFormat>Widescreen</PresentationFormat>
  <Paragraphs>646</Paragraphs>
  <Slides>104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104</vt:i4>
      </vt:variant>
    </vt:vector>
  </HeadingPairs>
  <TitlesOfParts>
    <vt:vector size="110" baseType="lpstr">
      <vt:lpstr>Arial</vt:lpstr>
      <vt:lpstr>Calibri</vt:lpstr>
      <vt:lpstr>Calibri Light</vt:lpstr>
      <vt:lpstr>Retrospect</vt:lpstr>
      <vt:lpstr>3_Retrospect</vt:lpstr>
      <vt:lpstr>Office Theme</vt:lpstr>
      <vt:lpstr>Where Do We Grow From Here?</vt:lpstr>
      <vt:lpstr>How the simulation 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the Population Connection: Hands-on Activities for AP Human Geography</dc:title>
  <dc:creator>Lindsey Bailey</dc:creator>
  <cp:lastModifiedBy>Carol Bliese</cp:lastModifiedBy>
  <cp:revision>35</cp:revision>
  <dcterms:created xsi:type="dcterms:W3CDTF">2020-06-01T19:20:10Z</dcterms:created>
  <dcterms:modified xsi:type="dcterms:W3CDTF">2021-04-26T19:54:46Z</dcterms:modified>
</cp:coreProperties>
</file>